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419" r:id="rId3"/>
    <p:sldId id="377" r:id="rId4"/>
    <p:sldId id="417" r:id="rId5"/>
    <p:sldId id="282" r:id="rId6"/>
    <p:sldId id="3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927AA-BB5C-421B-98C6-77DC82379600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4377-F4C4-4656-A5B0-426611C7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6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Started as a volunteer in 2013 . Paid position – running sessions more funding warehouse co-Ordinator. 9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43672-D69F-4984-A941-5D862279B12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47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British Gas, Tesco –deal with TT.  Sad to have donations from businesses who were closing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43672-D69F-4984-A941-5D862279B12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21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Energy.  Mention JS,  parent making hospital trips,  mother in tears can’t give her daughter (in 20’s) anymore help, self employed – sickness, PIP payments stopped for 18 </a:t>
            </a:r>
            <a:r>
              <a:rPr lang="en-GB" dirty="0" err="1"/>
              <a:t>yr</a:t>
            </a:r>
            <a:r>
              <a:rPr lang="en-GB" dirty="0"/>
              <a:t> old son, appeal took over 12 months.  People who are making ends meet but only just, only need an unexpected event – car repairs, washing machine breakdown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43672-D69F-4984-A941-5D862279B12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31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Businesses money, Natasha’s law, ood 3 months, no fresh – storage, sometimes bread – company put money aside at Tesco for bead community champion. Christmas time, harvest time.  Last weekend Tesco National collection twice a year. over the three days we received 1800kgs of donations.  Very generous.  We get a quarterly financial contribution from </a:t>
            </a:r>
            <a:r>
              <a:rPr lang="en-GB" dirty="0" err="1"/>
              <a:t>tesco</a:t>
            </a:r>
            <a:r>
              <a:rPr lang="en-GB" dirty="0"/>
              <a:t> depending on the weight of food donated – some complicated equation to work it 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43672-D69F-4984-A941-5D862279B12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30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4DBF-EC14-88CF-A7E3-50636912D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9567B-9C02-0406-FEB1-9258A8E2B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6AF74-28CA-7AD3-273F-3B43BE47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9C64D-F6C6-5432-4E5B-8493C31C9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8A582-44EF-CB5C-AFAA-2FA7E82D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7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1652-C4EB-98A6-719D-A6A74218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8B9AF-3827-22FD-2F7A-CBB6E26EB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F8771-9061-1E3F-18A3-80B2B032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95CA-B137-E59C-5B01-6984BAED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2F20-825E-1CA6-7443-767C5F16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0E22E-F429-D218-95B0-769149CE2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96A80-7A3E-9760-4C70-D91781B77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41419-2395-804C-1253-F65A8562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73A7D-A50C-B2C4-FFBC-94BCE953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4B5C3-8E10-58D2-4C54-C420F3FA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4552-EDFD-EBD2-B7B6-4B66366A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EDBC6-C5A7-50BC-AE44-B8579920D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31628-ADF5-72C0-5312-1895663D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25A2-68FE-A8C1-1784-8E989ED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DC88F-56C3-19BF-05C9-FB0BFDA5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9C819-087D-B0D6-42D9-77C8EFA4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91D7C-B8CE-426A-D5A5-94498174B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133B6-A4B0-EAF9-34A5-EDEC324D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0AD8F-DBBB-9C6E-D18B-75DFF7F2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36236-1C2C-336F-96CD-9274A9B4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5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2AD4-0AB5-5E23-917C-C6B71241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7D292-60E7-D1B8-0A6F-8DC65219C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E6216-471A-0572-971E-94ADDF416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FE7DF-B2D7-39A7-47FE-4DA1626B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6108B-D24C-6702-A24C-2B52E80C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2E3B3-1DC3-6A8B-2FF8-98228CC3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01AA-71F8-7D98-4DB0-ABD2CFAF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9B54-73B7-CBBA-C173-E8AE1028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58371-6A46-CF7F-CE2F-DD325B4FE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C0F97-EC8F-F870-89F7-C9B3BD2F9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2DCDB-8276-B673-3C09-E9C96D74A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73F81-A53B-4AFD-712C-B54E3293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1C5DF5-1D1F-83F4-E772-130EABC8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DB294-F7F1-687D-4069-BB836B46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4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8B55-3FFB-154D-FFAC-B9A393F6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E0194-7825-5944-2ED2-A6B2E50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12A68-0E01-2DC5-9818-0406ADBFC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7E9BC-3E9D-8117-C19E-879F1A00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9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18ECDE-94BC-A475-D5BB-084E0AEA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C5A38-59FE-F44D-AC5E-4FA5C2BB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36871-B0AD-44DA-43A6-FB4E91E9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7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6AEB-0774-BF86-1174-A658CA92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EE29-5AAD-BCD8-1717-BCEA5306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9EF02-2A6D-C3A0-0A20-5EEEB5E2C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B343B-E7E1-A26E-B19D-D023B601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F985E-CB28-1486-4C96-4EE2982E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D8291-06D7-8B94-13A6-98035046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9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77E0-DB7B-4EA3-7797-131A31FD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F4453-BFF5-299A-E20A-BA84F0307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8E91A1-BA69-A69B-962A-145906550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16805-8982-411A-5030-D0696904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8D36B-B0DE-10C7-BE16-3A0577C4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1EE78-6F8E-7DA8-9002-86647545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2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EBE515-03EB-F20A-F157-B59F99FF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884E5-58BA-2743-513D-170C16D67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2CF9-D77F-4339-F5D5-37D75CF30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161A-D029-42E8-A742-7B7A3C380575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84F56-2DC0-4A39-D2F5-CE2A8894A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4E46A-1B1E-881D-56D2-E22035B76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B461-C31C-484A-A268-BDCC30078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64503" y="0"/>
            <a:ext cx="3238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41563" y="6294268"/>
            <a:ext cx="728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</a:rPr>
              <a:t>Warwick District Foodbank Is a Charitable Incorporated Organisation. </a:t>
            </a:r>
          </a:p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Registered charity number: 1160705 | Registered in England &amp; Wales</a:t>
            </a:r>
            <a:endParaRPr lang="en-GB" altLang="en-US" sz="1000" dirty="0">
              <a:latin typeface="Trebuchet MS" panose="020B0603020202020204" pitchFamily="34" charset="0"/>
            </a:endParaRPr>
          </a:p>
        </p:txBody>
      </p:sp>
      <p:pic>
        <p:nvPicPr>
          <p:cNvPr id="1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22" y="5788662"/>
            <a:ext cx="1452562" cy="905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5E933-AF4F-4DD9-B902-447C7F75F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" y="322596"/>
            <a:ext cx="1543050" cy="9429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60C839-9FFD-457F-9A8C-5AC6C44C9FDD}"/>
              </a:ext>
            </a:extLst>
          </p:cNvPr>
          <p:cNvSpPr txBox="1"/>
          <p:nvPr/>
        </p:nvSpPr>
        <p:spPr>
          <a:xfrm>
            <a:off x="2481552" y="886901"/>
            <a:ext cx="889781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000" b="1" dirty="0">
                <a:solidFill>
                  <a:srgbClr val="009900"/>
                </a:solidFill>
                <a:cs typeface="Times New Roman" panose="02020603050405020304" pitchFamily="18" charset="0"/>
              </a:rPr>
              <a:t>Warwick District Foodbank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9900"/>
                </a:solidFill>
                <a:cs typeface="Times New Roman" panose="02020603050405020304" pitchFamily="18" charset="0"/>
              </a:rPr>
              <a:t>Emergency food &amp; support for local people in crisis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800" b="1" dirty="0">
              <a:solidFill>
                <a:srgbClr val="0099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1" descr="green_office">
            <a:extLst>
              <a:ext uri="{FF2B5EF4-FFF2-40B4-BE49-F238E27FC236}">
                <a16:creationId xmlns:a16="http://schemas.microsoft.com/office/drawing/2014/main" id="{F9D6BB42-075F-43D2-ACE8-4F4BDF4E5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b="13113"/>
          <a:stretch>
            <a:fillRect/>
          </a:stretch>
        </p:blipFill>
        <p:spPr bwMode="auto">
          <a:xfrm>
            <a:off x="8466995" y="3319345"/>
            <a:ext cx="360203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A509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2A55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11111"/>
                  </a:outerShdw>
                </a:effectLst>
              </a14:hiddenEffects>
            </a:ext>
          </a:extLst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7E73494B-19A8-4B46-8FE8-F4DF787C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48" y="3478121"/>
            <a:ext cx="1931987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A50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111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11111"/>
                  </a:outerShdw>
                </a:effectLst>
              </a14:hiddenEffects>
            </a:ext>
          </a:extLst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0F66C5D-A311-40BF-97DE-473F75F7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0" y="3429000"/>
            <a:ext cx="2468563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A50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111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1111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BE3BC-A102-4D09-86D4-A9EB4C15B1C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05" y="2975383"/>
            <a:ext cx="1680411" cy="2520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EA7E78-CAD4-49C2-A3A4-381E09BD554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99" y="3045164"/>
            <a:ext cx="1649432" cy="24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2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64503" y="0"/>
            <a:ext cx="3238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41563" y="6294268"/>
            <a:ext cx="728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</a:rPr>
              <a:t>Warwick District Foodbank Is a Charitable Incorporated Organisation. </a:t>
            </a:r>
          </a:p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Registered charity number: 1160705 | Registered in England &amp; Wales</a:t>
            </a:r>
            <a:endParaRPr lang="en-GB" altLang="en-US" sz="1000" dirty="0">
              <a:latin typeface="Trebuchet MS" panose="020B0603020202020204" pitchFamily="34" charset="0"/>
            </a:endParaRPr>
          </a:p>
        </p:txBody>
      </p:sp>
      <p:pic>
        <p:nvPicPr>
          <p:cNvPr id="17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22" y="5788662"/>
            <a:ext cx="1452562" cy="905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5E933-AF4F-4DD9-B902-447C7F75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3" y="144505"/>
            <a:ext cx="1543050" cy="9429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0C7F635-36AE-4335-87DB-6E2C81F36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45739" y="1524040"/>
            <a:ext cx="1781907" cy="109415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4A2737A-71AD-2896-48DA-881ACCE3ED9D}"/>
              </a:ext>
            </a:extLst>
          </p:cNvPr>
          <p:cNvSpPr txBox="1"/>
          <p:nvPr/>
        </p:nvSpPr>
        <p:spPr>
          <a:xfrm>
            <a:off x="937868" y="3684520"/>
            <a:ext cx="43832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49063 kgs</a:t>
            </a:r>
            <a:r>
              <a:rPr lang="en-GB" sz="900" b="1" dirty="0"/>
              <a:t> </a:t>
            </a:r>
          </a:p>
          <a:p>
            <a:r>
              <a:rPr lang="en-GB" sz="2000" b="1" dirty="0"/>
              <a:t>(10 average sized African elephants)</a:t>
            </a:r>
            <a:endParaRPr lang="en-GB" sz="1100" b="1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8D89291-737F-CB15-8B5F-0C2DD2B5E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105" y="336787"/>
            <a:ext cx="2776914" cy="60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b="1" dirty="0"/>
              <a:t>In 2021….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4E44AC6D-C670-B696-D045-F328F318A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84" y="2771312"/>
            <a:ext cx="2781300" cy="1003300"/>
          </a:xfrm>
          <a:prstGeom prst="rightArrow">
            <a:avLst>
              <a:gd name="adj1" fmla="val 50000"/>
              <a:gd name="adj2" fmla="val 69304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2703030A-9852-6C2C-8C37-146632AB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218" y="2887451"/>
            <a:ext cx="2781300" cy="1003300"/>
          </a:xfrm>
          <a:prstGeom prst="rightArrow">
            <a:avLst>
              <a:gd name="adj1" fmla="val 50000"/>
              <a:gd name="adj2" fmla="val 69304"/>
            </a:avLst>
          </a:prstGeom>
          <a:solidFill>
            <a:srgbClr val="92D050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50826-0E10-6735-EF2D-63B82AAF5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706" y="1875288"/>
            <a:ext cx="3519383" cy="237683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067DE4B-9C41-70BD-ACF3-D27F3FB88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77615" y="1571833"/>
            <a:ext cx="1781907" cy="109415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EF25207-EDF9-156F-0571-7DB0FAC6FC11}"/>
              </a:ext>
            </a:extLst>
          </p:cNvPr>
          <p:cNvSpPr txBox="1"/>
          <p:nvPr/>
        </p:nvSpPr>
        <p:spPr>
          <a:xfrm>
            <a:off x="8098020" y="3826839"/>
            <a:ext cx="38647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/>
              <a:t>44242 kgs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 average sized African elephants)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sz="3200" b="1" dirty="0"/>
              <a:t> </a:t>
            </a:r>
            <a:endParaRPr lang="en-GB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9E4DDE-0FAC-CB6E-63CF-FA6AA26AE3F4}"/>
              </a:ext>
            </a:extLst>
          </p:cNvPr>
          <p:cNvSpPr txBox="1"/>
          <p:nvPr/>
        </p:nvSpPr>
        <p:spPr>
          <a:xfrm>
            <a:off x="1993225" y="2949796"/>
            <a:ext cx="90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IN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9AC1ED-B610-9748-4D46-13B9191AE993}"/>
              </a:ext>
            </a:extLst>
          </p:cNvPr>
          <p:cNvSpPr txBox="1"/>
          <p:nvPr/>
        </p:nvSpPr>
        <p:spPr>
          <a:xfrm>
            <a:off x="8897034" y="3063706"/>
            <a:ext cx="106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OUT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CB683EA-080B-7F9F-0214-2C95852E1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9" y="4718144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572DA35-9BA5-F4F1-A828-A76945CD3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42" y="4729677"/>
            <a:ext cx="494693" cy="4050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7118E9E-FE88-E875-3356-3538E4ABA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13" y="4718144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DC2E9BE-ED7D-72B7-F429-EC55E1E09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9" y="5269395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90F287-39EB-6D05-4D91-EBD69A336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40" y="5277064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4EF8A0A-2116-1DD1-CF31-3ADB47203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360" y="5281963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969CD9A-DCD4-5512-216B-04A43D288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680" y="5256646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DC9C4D9-A7DF-261D-D971-626C93770C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22" y="5277591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E2B2779-02FC-E010-3955-CEBF40792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20" y="4770238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96AEE9C-838C-6C51-783C-C4BAD4C35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53" y="4770238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AD0C685-4FE5-BC17-2B3F-F68982E2A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73" y="4758780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07219FE-8F6B-0BB4-5620-639F83F22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93" y="4761584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A40A5F9C-961E-1E7D-FA74-E9ACD9EC0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761" y="4770238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865C0D0-9B68-CFB2-5B44-20651A05D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64" y="5256646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BC3A152-CA7E-4E04-218C-FD49EFDF0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35" y="5256646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8A43278-3F37-6C57-51E4-5EA1DA88F2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94" y="5215888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0A7D29B-11D6-39A0-1464-4766F6A8C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67" y="4729677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3C19960-E30A-81BC-10A7-0D1ED0CEE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94" y="4725927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D05A554-249B-D560-8F7B-83A38CFF3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20" y="5211834"/>
            <a:ext cx="494693" cy="41656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6093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64503" y="0"/>
            <a:ext cx="3238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41563" y="6294268"/>
            <a:ext cx="728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</a:rPr>
              <a:t>Warwick District Foodbank Is a Charitable Incorporated Organisation. </a:t>
            </a:r>
          </a:p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Registered charity number: 1160705 | Registered in England &amp; Wales</a:t>
            </a:r>
            <a:endParaRPr lang="en-GB" altLang="en-US" sz="1000" dirty="0">
              <a:latin typeface="Trebuchet MS" panose="020B0603020202020204" pitchFamily="34" charset="0"/>
            </a:endParaRPr>
          </a:p>
        </p:txBody>
      </p:sp>
      <p:pic>
        <p:nvPicPr>
          <p:cNvPr id="1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22" y="5788662"/>
            <a:ext cx="1452562" cy="905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5E933-AF4F-4DD9-B902-447C7F75F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" y="322596"/>
            <a:ext cx="1543050" cy="942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9A9A8A-5866-487D-A9AE-E0EE9AEC5BC7}"/>
              </a:ext>
            </a:extLst>
          </p:cNvPr>
          <p:cNvSpPr txBox="1"/>
          <p:nvPr/>
        </p:nvSpPr>
        <p:spPr>
          <a:xfrm>
            <a:off x="2523339" y="395687"/>
            <a:ext cx="7288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Covid Crisis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35AF9-B463-43BE-95DC-EDD919DE989D}"/>
              </a:ext>
            </a:extLst>
          </p:cNvPr>
          <p:cNvSpPr txBox="1"/>
          <p:nvPr/>
        </p:nvSpPr>
        <p:spPr>
          <a:xfrm>
            <a:off x="1584158" y="1165128"/>
            <a:ext cx="9765323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9900"/>
                </a:solidFill>
              </a:rPr>
              <a:t>Change to working practices – prepacked bags, less chat, serving from door, no café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99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9900"/>
                </a:solidFill>
              </a:rPr>
              <a:t>Second half of the first year saw an increase in numbers due to furlough, school children being at home, people unable to work</a:t>
            </a:r>
          </a:p>
          <a:p>
            <a:r>
              <a:rPr lang="en-GB" sz="2800" b="1" dirty="0">
                <a:solidFill>
                  <a:srgbClr val="009900"/>
                </a:solidFill>
              </a:rPr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9900"/>
                </a:solidFill>
              </a:rPr>
              <a:t>Increase in donations both financial &amp; goods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9900"/>
                </a:solidFill>
              </a:rPr>
              <a:t>Financial donations meant rental of new warehouse premises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9900"/>
                </a:solidFill>
              </a:rPr>
              <a:t>Improved procedures – e.g. E-vouchers instead of paper vouchers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rgbClr val="009900"/>
              </a:solidFill>
            </a:endParaRPr>
          </a:p>
          <a:p>
            <a:endParaRPr lang="en-GB" sz="2000" b="1" dirty="0">
              <a:solidFill>
                <a:srgbClr val="009900"/>
              </a:solidFill>
            </a:endParaRPr>
          </a:p>
          <a:p>
            <a:endParaRPr lang="en-GB" sz="2000" b="1" dirty="0">
              <a:solidFill>
                <a:srgbClr val="00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25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45CF93-7ABC-2E19-B729-58B8EB7F8671}"/>
              </a:ext>
            </a:extLst>
          </p:cNvPr>
          <p:cNvSpPr/>
          <p:nvPr/>
        </p:nvSpPr>
        <p:spPr>
          <a:xfrm>
            <a:off x="-64503" y="0"/>
            <a:ext cx="3238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3BDF3-967B-191C-94D4-73F045D73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" y="322596"/>
            <a:ext cx="1543050" cy="9429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87FEDD-D7D8-B686-DA78-7F81F05ECB8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22" y="5788662"/>
            <a:ext cx="1452562" cy="905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1D3B62-54AE-F624-DF1D-517D2D760D23}"/>
              </a:ext>
            </a:extLst>
          </p:cNvPr>
          <p:cNvSpPr txBox="1"/>
          <p:nvPr/>
        </p:nvSpPr>
        <p:spPr>
          <a:xfrm>
            <a:off x="2733675" y="6141749"/>
            <a:ext cx="6127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</a:rPr>
              <a:t>Warwick District Foodbank Is a Charitable Incorporated Organisation. </a:t>
            </a:r>
          </a:p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Registered charity number: 1160705 | Registered in England &amp; Wales</a:t>
            </a:r>
            <a:endParaRPr lang="en-GB" altLang="en-US" sz="1000" dirty="0"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4CD74-D97F-EE3E-00A0-9C153B58DEC1}"/>
              </a:ext>
            </a:extLst>
          </p:cNvPr>
          <p:cNvSpPr txBox="1"/>
          <p:nvPr/>
        </p:nvSpPr>
        <p:spPr>
          <a:xfrm>
            <a:off x="1283140" y="417565"/>
            <a:ext cx="1036731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So far this year….</a:t>
            </a:r>
          </a:p>
          <a:p>
            <a:endParaRPr lang="en-GB" sz="2800" dirty="0">
              <a:solidFill>
                <a:srgbClr val="009900"/>
              </a:solidFill>
            </a:endParaRP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The average number of food parcels provided is currently 170 per week.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An increase of around 15% from last year.</a:t>
            </a:r>
          </a:p>
          <a:p>
            <a:pPr algn="ctr"/>
            <a:endParaRPr lang="en-GB" sz="1200" b="1" dirty="0">
              <a:solidFill>
                <a:srgbClr val="009900"/>
              </a:solidFill>
            </a:endParaRP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Cost of living crisis – basic essentials more expensive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Increase in energy prices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Number of Ukrainian families needing food supplies</a:t>
            </a:r>
          </a:p>
          <a:p>
            <a:pPr algn="ctr"/>
            <a:endParaRPr lang="en-GB" sz="1200" b="1" dirty="0">
              <a:solidFill>
                <a:srgbClr val="009900"/>
              </a:solidFill>
            </a:endParaRP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More referrals from schools – families who have previously been managing are finding they have no money left at the end of the month despite cutting back on spending.</a:t>
            </a:r>
            <a:endParaRPr lang="en-GB" sz="2800" dirty="0">
              <a:solidFill>
                <a:srgbClr val="00990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                                                              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35E2E4-170C-C878-6550-98E6D46B0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5013" y="417565"/>
            <a:ext cx="1182405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64503" y="0"/>
            <a:ext cx="3238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41563" y="6294268"/>
            <a:ext cx="728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</a:rPr>
              <a:t>Warwick District Foodbank Is a Charitable Incorporated Organisation. </a:t>
            </a:r>
          </a:p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Registered charity number: 1160705 | Registered in England &amp; Wales</a:t>
            </a:r>
            <a:endParaRPr lang="en-GB" altLang="en-US" sz="1000" dirty="0">
              <a:latin typeface="Trebuchet MS" panose="020B0603020202020204" pitchFamily="34" charset="0"/>
            </a:endParaRPr>
          </a:p>
        </p:txBody>
      </p:sp>
      <p:pic>
        <p:nvPicPr>
          <p:cNvPr id="17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22" y="5788662"/>
            <a:ext cx="1452562" cy="905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5E933-AF4F-4DD9-B902-447C7F75F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" y="322596"/>
            <a:ext cx="1543050" cy="9429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B86A41-C240-49D4-966E-8E447A7A8FCC}"/>
              </a:ext>
            </a:extLst>
          </p:cNvPr>
          <p:cNvSpPr txBox="1">
            <a:spLocks/>
          </p:cNvSpPr>
          <p:nvPr/>
        </p:nvSpPr>
        <p:spPr>
          <a:xfrm>
            <a:off x="4283149" y="633836"/>
            <a:ext cx="3316256" cy="814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latin typeface="+mn-lt"/>
              </a:rPr>
              <a:t>Donations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BAF9D-F7DD-41A2-8378-5D30FA7B4BC8}"/>
              </a:ext>
            </a:extLst>
          </p:cNvPr>
          <p:cNvSpPr txBox="1"/>
          <p:nvPr/>
        </p:nvSpPr>
        <p:spPr>
          <a:xfrm>
            <a:off x="1037969" y="1631092"/>
            <a:ext cx="10527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9900"/>
                </a:solidFill>
              </a:rPr>
              <a:t>Supermarkets – Tesco, Asda, Sainsburys, Waitrose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9900"/>
                </a:solidFill>
              </a:rPr>
              <a:t>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9900"/>
                </a:solidFill>
              </a:rPr>
              <a:t>Community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9900"/>
                </a:solidFill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009900"/>
                </a:solidFill>
              </a:rPr>
              <a:t>Individuals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2DC997-1177-422D-AD27-8EB8AAAC9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3049">
            <a:off x="1332063" y="4912291"/>
            <a:ext cx="1878369" cy="131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82077-C418-4E8F-A62A-B813920A8D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23968">
            <a:off x="9793909" y="2786054"/>
            <a:ext cx="1471613" cy="657225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9A8D0B9-9EED-4D85-A90E-966B65B5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01">
            <a:off x="4027773" y="4019668"/>
            <a:ext cx="1332671" cy="177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A50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11111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11111"/>
                  </a:outerShdw>
                </a:effectLst>
              </a14:hiddenEffects>
            </a:ext>
          </a:extLst>
        </p:spPr>
      </p:pic>
      <p:pic>
        <p:nvPicPr>
          <p:cNvPr id="1031" name="Picture 7" descr="May be an image of outdoors">
            <a:extLst>
              <a:ext uri="{FF2B5EF4-FFF2-40B4-BE49-F238E27FC236}">
                <a16:creationId xmlns:a16="http://schemas.microsoft.com/office/drawing/2014/main" id="{75A5B09C-CD76-4201-828D-2204BA7B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7620">
            <a:off x="7519620" y="2453510"/>
            <a:ext cx="1303123" cy="17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No photo description available.">
            <a:extLst>
              <a:ext uri="{FF2B5EF4-FFF2-40B4-BE49-F238E27FC236}">
                <a16:creationId xmlns:a16="http://schemas.microsoft.com/office/drawing/2014/main" id="{411D32A6-8853-4C50-BBF1-2137503F0A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t="9753" r="2437" b="28289"/>
          <a:stretch/>
        </p:blipFill>
        <p:spPr bwMode="auto">
          <a:xfrm>
            <a:off x="6238866" y="4560653"/>
            <a:ext cx="2202143" cy="1225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63416B-1343-4109-A7D4-98C20904F4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1298" y="3267719"/>
            <a:ext cx="1409700" cy="600075"/>
          </a:xfrm>
          <a:prstGeom prst="rect">
            <a:avLst/>
          </a:prstGeom>
        </p:spPr>
      </p:pic>
      <p:pic>
        <p:nvPicPr>
          <p:cNvPr id="22" name="Picture 21" descr="No photo description available.">
            <a:extLst>
              <a:ext uri="{FF2B5EF4-FFF2-40B4-BE49-F238E27FC236}">
                <a16:creationId xmlns:a16="http://schemas.microsoft.com/office/drawing/2014/main" id="{BD65971F-0C94-477E-BB8C-74EBEDB066D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5295" r="20844" b="25764"/>
          <a:stretch/>
        </p:blipFill>
        <p:spPr bwMode="auto">
          <a:xfrm>
            <a:off x="9362526" y="4106522"/>
            <a:ext cx="2234415" cy="1378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58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64503" y="0"/>
            <a:ext cx="32385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441563" y="6294268"/>
            <a:ext cx="7288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</a:rPr>
              <a:t>Warwick District Foodbank Is a Charitable Incorporated Organisation. </a:t>
            </a:r>
          </a:p>
          <a:p>
            <a:pPr algn="ctr"/>
            <a:r>
              <a:rPr lang="en-GB" altLang="en-US" sz="1000" dirty="0">
                <a:solidFill>
                  <a:srgbClr val="0000FF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Registered charity number: 1160705 | Registered in England &amp; Wales</a:t>
            </a:r>
            <a:endParaRPr lang="en-GB" altLang="en-US" sz="1000" dirty="0">
              <a:latin typeface="Trebuchet MS" panose="020B0603020202020204" pitchFamily="34" charset="0"/>
            </a:endParaRPr>
          </a:p>
        </p:txBody>
      </p:sp>
      <p:pic>
        <p:nvPicPr>
          <p:cNvPr id="17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522" y="5788662"/>
            <a:ext cx="1452562" cy="905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5E933-AF4F-4DD9-B902-447C7F75F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" y="322596"/>
            <a:ext cx="1543050" cy="942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9A9A8A-5866-487D-A9AE-E0EE9AEC5BC7}"/>
              </a:ext>
            </a:extLst>
          </p:cNvPr>
          <p:cNvSpPr txBox="1"/>
          <p:nvPr/>
        </p:nvSpPr>
        <p:spPr>
          <a:xfrm>
            <a:off x="2441563" y="845816"/>
            <a:ext cx="72883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As well as providing food parcels to our own clients we are able to donate to other organisations on an ad hoc basis: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Salvation Army Way Ahead Drop-in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Lillington Youth Centre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Make Lunch Groups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School Breakfast Clubs</a:t>
            </a:r>
          </a:p>
          <a:p>
            <a:pPr algn="ctr"/>
            <a:r>
              <a:rPr lang="en-GB" sz="2800" b="1">
                <a:solidFill>
                  <a:srgbClr val="009900"/>
                </a:solidFill>
              </a:rPr>
              <a:t>Leamington Helping Hands</a:t>
            </a:r>
            <a:endParaRPr lang="en-GB" sz="2800" b="1" dirty="0">
              <a:solidFill>
                <a:srgbClr val="009900"/>
              </a:solidFill>
            </a:endParaRP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LWS Night Shelter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Langar Aid</a:t>
            </a:r>
          </a:p>
          <a:p>
            <a:pPr algn="ctr"/>
            <a:r>
              <a:rPr lang="en-GB" sz="2800" b="1" dirty="0">
                <a:solidFill>
                  <a:srgbClr val="009900"/>
                </a:solidFill>
              </a:rPr>
              <a:t>Church Holiday Activities</a:t>
            </a:r>
          </a:p>
          <a:p>
            <a:pPr algn="ctr"/>
            <a:endParaRPr lang="en-GB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27A5C-8578-4269-B02D-4BAF71A00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5271">
            <a:off x="967321" y="4347545"/>
            <a:ext cx="1965214" cy="870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14E418-C454-4000-9AD2-72157E06C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8366">
            <a:off x="802271" y="2237036"/>
            <a:ext cx="1819275" cy="1133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B0BB59-2F0D-40DF-B015-8375BEB7B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0428">
            <a:off x="9348898" y="4379491"/>
            <a:ext cx="1491595" cy="1149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00BD6B-9BDF-4F5E-90A5-15C73A086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422" y="456781"/>
            <a:ext cx="2156015" cy="1164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EB6706-3447-46B6-8E37-998CD20B1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78719">
            <a:off x="9443521" y="2681640"/>
            <a:ext cx="2196306" cy="10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35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562</Words>
  <Application>Microsoft Office PowerPoint</Application>
  <PresentationFormat>Widescreen</PresentationFormat>
  <Paragraphs>75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Bower</dc:creator>
  <cp:lastModifiedBy>R Reed ASW</cp:lastModifiedBy>
  <cp:revision>2</cp:revision>
  <dcterms:created xsi:type="dcterms:W3CDTF">2022-10-12T10:21:02Z</dcterms:created>
  <dcterms:modified xsi:type="dcterms:W3CDTF">2022-12-08T13:32:36Z</dcterms:modified>
</cp:coreProperties>
</file>